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61" r:id="rId15"/>
    <p:sldId id="262" r:id="rId16"/>
    <p:sldId id="263" r:id="rId17"/>
    <p:sldId id="264" r:id="rId18"/>
    <p:sldId id="265" r:id="rId19"/>
    <p:sldId id="266" r:id="rId2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47C4-4989-4A6B-B73D-6D425CAAAEC0}" type="datetimeFigureOut">
              <a:rPr lang="sl-SI" smtClean="0"/>
              <a:pPr/>
              <a:t>18.10.2017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E66F-6344-4EC6-8EB6-5D9874F972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47C4-4989-4A6B-B73D-6D425CAAAEC0}" type="datetimeFigureOut">
              <a:rPr lang="sl-SI" smtClean="0"/>
              <a:pPr/>
              <a:t>18.10.2017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E66F-6344-4EC6-8EB6-5D9874F972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47C4-4989-4A6B-B73D-6D425CAAAEC0}" type="datetimeFigureOut">
              <a:rPr lang="sl-SI" smtClean="0"/>
              <a:pPr/>
              <a:t>18.10.2017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E66F-6344-4EC6-8EB6-5D9874F972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47C4-4989-4A6B-B73D-6D425CAAAEC0}" type="datetimeFigureOut">
              <a:rPr lang="sl-SI" smtClean="0"/>
              <a:pPr/>
              <a:t>18.10.2017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E66F-6344-4EC6-8EB6-5D9874F972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47C4-4989-4A6B-B73D-6D425CAAAEC0}" type="datetimeFigureOut">
              <a:rPr lang="sl-SI" smtClean="0"/>
              <a:pPr/>
              <a:t>18.10.2017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E66F-6344-4EC6-8EB6-5D9874F972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47C4-4989-4A6B-B73D-6D425CAAAEC0}" type="datetimeFigureOut">
              <a:rPr lang="sl-SI" smtClean="0"/>
              <a:pPr/>
              <a:t>18.10.2017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E66F-6344-4EC6-8EB6-5D9874F972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47C4-4989-4A6B-B73D-6D425CAAAEC0}" type="datetimeFigureOut">
              <a:rPr lang="sl-SI" smtClean="0"/>
              <a:pPr/>
              <a:t>18.10.2017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E66F-6344-4EC6-8EB6-5D9874F972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47C4-4989-4A6B-B73D-6D425CAAAEC0}" type="datetimeFigureOut">
              <a:rPr lang="sl-SI" smtClean="0"/>
              <a:pPr/>
              <a:t>18.10.2017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E66F-6344-4EC6-8EB6-5D9874F972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47C4-4989-4A6B-B73D-6D425CAAAEC0}" type="datetimeFigureOut">
              <a:rPr lang="sl-SI" smtClean="0"/>
              <a:pPr/>
              <a:t>18.10.2017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E66F-6344-4EC6-8EB6-5D9874F972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47C4-4989-4A6B-B73D-6D425CAAAEC0}" type="datetimeFigureOut">
              <a:rPr lang="sl-SI" smtClean="0"/>
              <a:pPr/>
              <a:t>18.10.2017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E66F-6344-4EC6-8EB6-5D9874F972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dreži in zaokroži en kot pravokotnika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 trikotni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47C4-4989-4A6B-B73D-6D425CAAAEC0}" type="datetimeFigureOut">
              <a:rPr lang="sl-SI" smtClean="0"/>
              <a:pPr/>
              <a:t>18.10.2017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CDE66F-6344-4EC6-8EB6-5D9874F97203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10" name="Prostoro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o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0F47C4-4989-4A6B-B73D-6D425CAAAEC0}" type="datetimeFigureOut">
              <a:rPr lang="sl-SI" smtClean="0"/>
              <a:pPr/>
              <a:t>18.10.2017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CDE66F-6344-4EC6-8EB6-5D9874F97203}" type="slidenum">
              <a:rPr lang="sl-SI" smtClean="0"/>
              <a:pPr/>
              <a:t>‹#›</a:t>
            </a:fld>
            <a:endParaRPr lang="sl-SI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o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o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dirty="0" smtClean="0"/>
              <a:t>Odpadki DA</a:t>
            </a:r>
            <a:br>
              <a:rPr lang="pl-PL" sz="4400" dirty="0" smtClean="0"/>
            </a:br>
            <a:r>
              <a:rPr lang="pl-PL" sz="4400" dirty="0" smtClean="0"/>
              <a:t>samo NE na mojem dvorišču</a:t>
            </a:r>
            <a:endParaRPr lang="sl-SI" sz="4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11560" y="3861048"/>
            <a:ext cx="7854696" cy="208823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sl-SI" sz="4400" b="1" dirty="0" smtClean="0">
                <a:latin typeface="+mj-lt"/>
              </a:rPr>
              <a:t>“Protokol” ob izrednih dogodkih</a:t>
            </a:r>
          </a:p>
          <a:p>
            <a:pPr algn="ctr"/>
            <a:endParaRPr lang="sl-SI" sz="2800" b="1" dirty="0" smtClean="0">
              <a:latin typeface="+mj-lt"/>
            </a:endParaRPr>
          </a:p>
          <a:p>
            <a:pPr algn="ctr"/>
            <a:endParaRPr lang="sl-SI" sz="2800" b="1" dirty="0" smtClean="0">
              <a:latin typeface="+mj-lt"/>
            </a:endParaRPr>
          </a:p>
          <a:p>
            <a:pPr algn="ctr"/>
            <a:r>
              <a:rPr lang="sl-SI" sz="2800" b="1" dirty="0" smtClean="0">
                <a:latin typeface="+mj-lt"/>
              </a:rPr>
              <a:t>Srečko Šestan, poveljnik CZ RS</a:t>
            </a:r>
          </a:p>
          <a:p>
            <a:pPr algn="ctr"/>
            <a:endParaRPr lang="sl-SI" sz="2800" b="1" dirty="0" smtClean="0">
              <a:latin typeface="+mj-lt"/>
            </a:endParaRPr>
          </a:p>
          <a:p>
            <a:pPr algn="ctr"/>
            <a:r>
              <a:rPr lang="sl-SI" sz="2800" b="1" dirty="0" smtClean="0">
                <a:latin typeface="+mj-lt"/>
              </a:rPr>
              <a:t>Terme </a:t>
            </a:r>
            <a:r>
              <a:rPr lang="sl-SI" sz="2800" b="1" dirty="0" err="1" smtClean="0">
                <a:latin typeface="+mj-lt"/>
              </a:rPr>
              <a:t>Vivat</a:t>
            </a:r>
            <a:r>
              <a:rPr lang="sl-SI" sz="2800" b="1" dirty="0" smtClean="0">
                <a:latin typeface="+mj-lt"/>
              </a:rPr>
              <a:t>, 19. oktober 2017</a:t>
            </a:r>
          </a:p>
          <a:p>
            <a:pPr algn="ctr"/>
            <a:endParaRPr lang="sl-SI" sz="1400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3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7854696" cy="4896544"/>
          </a:xfrm>
        </p:spPr>
        <p:txBody>
          <a:bodyPr>
            <a:normAutofit/>
          </a:bodyPr>
          <a:lstStyle/>
          <a:p>
            <a:pPr marL="342900" indent="-342900" algn="just"/>
            <a:endParaRPr lang="sl-SI" sz="1800" dirty="0" smtClean="0">
              <a:latin typeface="+mj-lt"/>
            </a:endParaRPr>
          </a:p>
          <a:p>
            <a:pPr marL="342900" indent="-342900" algn="just"/>
            <a:r>
              <a:rPr lang="sl-SI" sz="1800" dirty="0" smtClean="0">
                <a:latin typeface="+mj-lt"/>
              </a:rPr>
              <a:t> 5. OPAZOVANJE, OBVEŠČANJE IN ALARMIRANJE </a:t>
            </a:r>
          </a:p>
          <a:p>
            <a:pPr marL="342900" indent="-342900" algn="just"/>
            <a:endParaRPr lang="sl-SI" sz="1800" dirty="0" smtClean="0">
              <a:latin typeface="+mj-lt"/>
            </a:endParaRPr>
          </a:p>
          <a:p>
            <a:pPr marL="342900" indent="-342900" algn="just"/>
            <a:r>
              <a:rPr lang="sl-SI" sz="1800" dirty="0" smtClean="0">
                <a:latin typeface="+mj-lt"/>
              </a:rPr>
              <a:t>5.1 </a:t>
            </a:r>
            <a:r>
              <a:rPr lang="sl-SI" sz="1800" dirty="0" smtClean="0">
                <a:latin typeface="+mj-lt"/>
              </a:rPr>
              <a:t>Opazovanje (spremljanje) nevarnosti </a:t>
            </a:r>
            <a:r>
              <a:rPr lang="sl-SI" sz="1800" dirty="0" smtClean="0">
                <a:latin typeface="+mj-lt"/>
              </a:rPr>
              <a:t>(za nesrečo, za katero je pripravljen načrt)</a:t>
            </a:r>
          </a:p>
          <a:p>
            <a:pPr marL="342900" indent="-342900" algn="just"/>
            <a:r>
              <a:rPr lang="sl-SI" sz="1800" dirty="0" smtClean="0">
                <a:latin typeface="+mj-lt"/>
              </a:rPr>
              <a:t>5.2 </a:t>
            </a:r>
            <a:r>
              <a:rPr lang="sl-SI" sz="1800" dirty="0" smtClean="0">
                <a:latin typeface="+mj-lt"/>
              </a:rPr>
              <a:t>Posredovanje </a:t>
            </a:r>
            <a:r>
              <a:rPr lang="sl-SI" sz="1800" dirty="0" smtClean="0">
                <a:latin typeface="+mj-lt"/>
              </a:rPr>
              <a:t>podatkov</a:t>
            </a:r>
          </a:p>
          <a:p>
            <a:pPr marL="342900" indent="-342900" algn="just"/>
            <a:r>
              <a:rPr lang="sl-SI" sz="1800" dirty="0" smtClean="0">
                <a:latin typeface="+mj-lt"/>
              </a:rPr>
              <a:t>	</a:t>
            </a:r>
            <a:r>
              <a:rPr lang="sl-SI" sz="1600" dirty="0" smtClean="0">
                <a:latin typeface="+mj-lt"/>
              </a:rPr>
              <a:t>-  komu se posreduje informacije in na kakšen način</a:t>
            </a:r>
          </a:p>
          <a:p>
            <a:pPr marL="342900" indent="-342900" algn="just"/>
            <a:r>
              <a:rPr lang="sl-SI" sz="1800" dirty="0" smtClean="0">
                <a:latin typeface="+mj-lt"/>
              </a:rPr>
              <a:t>5.3 </a:t>
            </a:r>
            <a:r>
              <a:rPr lang="sl-SI" sz="1800" dirty="0" smtClean="0">
                <a:latin typeface="+mj-lt"/>
              </a:rPr>
              <a:t>Obveščanje pristojnih organov in </a:t>
            </a:r>
            <a:r>
              <a:rPr lang="sl-SI" sz="1800" dirty="0" smtClean="0">
                <a:latin typeface="+mj-lt"/>
              </a:rPr>
              <a:t>služb</a:t>
            </a:r>
          </a:p>
          <a:p>
            <a:pPr marL="342900" indent="-342900" algn="just"/>
            <a:r>
              <a:rPr lang="sl-SI" sz="1800" dirty="0" smtClean="0">
                <a:latin typeface="+mj-lt"/>
              </a:rPr>
              <a:t>	</a:t>
            </a:r>
            <a:r>
              <a:rPr lang="sl-SI" sz="1600" dirty="0" smtClean="0">
                <a:latin typeface="+mj-lt"/>
              </a:rPr>
              <a:t>-   koga se ob nesreči obvešča in na kakšen način</a:t>
            </a:r>
          </a:p>
          <a:p>
            <a:pPr marL="342900" indent="-342900" algn="just"/>
            <a:r>
              <a:rPr lang="sl-SI" sz="1800" dirty="0" smtClean="0">
                <a:latin typeface="+mj-lt"/>
              </a:rPr>
              <a:t>5.4 </a:t>
            </a:r>
            <a:r>
              <a:rPr lang="sl-SI" sz="1800" dirty="0" smtClean="0">
                <a:latin typeface="+mj-lt"/>
              </a:rPr>
              <a:t>Alarmiranje in obveščanje </a:t>
            </a:r>
            <a:r>
              <a:rPr lang="sl-SI" sz="1800" dirty="0" smtClean="0">
                <a:latin typeface="+mj-lt"/>
              </a:rPr>
              <a:t>javnosti</a:t>
            </a:r>
          </a:p>
          <a:p>
            <a:pPr marL="342900" indent="-342900" algn="just"/>
            <a:r>
              <a:rPr lang="sl-SI" sz="1800" dirty="0" smtClean="0">
                <a:latin typeface="+mj-lt"/>
              </a:rPr>
              <a:t>	</a:t>
            </a:r>
            <a:r>
              <a:rPr lang="sl-SI" sz="1600" dirty="0" smtClean="0">
                <a:latin typeface="+mj-lt"/>
              </a:rPr>
              <a:t>-  alarmiranje s sirenami</a:t>
            </a:r>
          </a:p>
          <a:p>
            <a:pPr marL="342900" indent="-342900" algn="just"/>
            <a:r>
              <a:rPr lang="sl-SI" sz="1600" dirty="0" smtClean="0">
                <a:latin typeface="+mj-lt"/>
              </a:rPr>
              <a:t>	</a:t>
            </a:r>
            <a:r>
              <a:rPr lang="sl-SI" sz="1600" dirty="0" smtClean="0">
                <a:latin typeface="+mj-lt"/>
              </a:rPr>
              <a:t>-  obveščanje </a:t>
            </a:r>
            <a:r>
              <a:rPr lang="sl-SI" sz="1600" dirty="0" smtClean="0">
                <a:latin typeface="+mj-lt"/>
              </a:rPr>
              <a:t>ogroženega prebivalstva</a:t>
            </a:r>
            <a:endParaRPr lang="sl-SI" sz="1600" dirty="0" smtClean="0">
              <a:latin typeface="+mj-lt"/>
            </a:endParaRPr>
          </a:p>
          <a:p>
            <a:pPr marL="342900" indent="-342900" algn="just"/>
            <a:r>
              <a:rPr lang="sl-SI" sz="1600" dirty="0" smtClean="0">
                <a:latin typeface="+mj-lt"/>
              </a:rPr>
              <a:t>	</a:t>
            </a:r>
            <a:r>
              <a:rPr lang="sl-SI" sz="1600" dirty="0" smtClean="0">
                <a:latin typeface="+mj-lt"/>
              </a:rPr>
              <a:t>-  </a:t>
            </a:r>
            <a:r>
              <a:rPr lang="sl-SI" sz="1600" dirty="0" smtClean="0">
                <a:latin typeface="+mj-lt"/>
              </a:rPr>
              <a:t>obveščanje </a:t>
            </a:r>
            <a:r>
              <a:rPr lang="sl-SI" sz="1600" dirty="0" smtClean="0">
                <a:latin typeface="+mj-lt"/>
              </a:rPr>
              <a:t>javnosti</a:t>
            </a:r>
          </a:p>
          <a:p>
            <a:pPr marL="342900" indent="-342900" algn="just"/>
            <a:r>
              <a:rPr lang="sl-SI" sz="1600" dirty="0" smtClean="0">
                <a:latin typeface="+mj-lt"/>
              </a:rPr>
              <a:t>	</a:t>
            </a:r>
            <a:r>
              <a:rPr lang="sl-SI" sz="1600" dirty="0" smtClean="0">
                <a:latin typeface="+mj-lt"/>
              </a:rPr>
              <a:t>-  obveščanje pristojnih organov in služb</a:t>
            </a:r>
          </a:p>
          <a:p>
            <a:pPr marL="342900" indent="-342900" algn="just"/>
            <a:r>
              <a:rPr lang="sl-SI" sz="1600" dirty="0" smtClean="0">
                <a:latin typeface="+mj-lt"/>
              </a:rPr>
              <a:t>	</a:t>
            </a:r>
            <a:r>
              <a:rPr lang="sl-SI" sz="1600" dirty="0" smtClean="0">
                <a:latin typeface="+mj-lt"/>
              </a:rPr>
              <a:t>-  obveščanje drugih držav in mednarodnih organizacij </a:t>
            </a:r>
            <a:endParaRPr lang="sl-SI" sz="1600" dirty="0">
              <a:latin typeface="+mj-lt"/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851648" cy="432048"/>
          </a:xfrm>
        </p:spPr>
        <p:txBody>
          <a:bodyPr>
            <a:noAutofit/>
          </a:bodyPr>
          <a:lstStyle/>
          <a:p>
            <a:pPr algn="ctr"/>
            <a:r>
              <a:rPr lang="sl-SI" sz="2800" dirty="0" smtClean="0"/>
              <a:t>Državni načrt </a:t>
            </a:r>
            <a:r>
              <a:rPr lang="sl-SI" sz="2800" dirty="0" smtClean="0"/>
              <a:t>zaščite in </a:t>
            </a:r>
            <a:r>
              <a:rPr lang="sl-SI" sz="2800" dirty="0" smtClean="0"/>
              <a:t>reševanja (10)</a:t>
            </a:r>
            <a:endParaRPr lang="sl-SI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3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7854696" cy="4896544"/>
          </a:xfrm>
        </p:spPr>
        <p:txBody>
          <a:bodyPr>
            <a:normAutofit/>
          </a:bodyPr>
          <a:lstStyle/>
          <a:p>
            <a:pPr marL="342900" indent="-342900" algn="just"/>
            <a:endParaRPr lang="sl-SI" sz="1800" dirty="0" smtClean="0">
              <a:latin typeface="+mj-lt"/>
            </a:endParaRPr>
          </a:p>
          <a:p>
            <a:pPr marL="342900" indent="-342900" algn="just"/>
            <a:r>
              <a:rPr lang="sl-SI" sz="1800" dirty="0" smtClean="0">
                <a:latin typeface="+mj-lt"/>
              </a:rPr>
              <a:t> 6. AKTIVIRANJE SIL IN SREDSTEV </a:t>
            </a:r>
          </a:p>
          <a:p>
            <a:pPr marL="342900" indent="-342900" algn="just"/>
            <a:endParaRPr lang="sl-SI" sz="1800" dirty="0" smtClean="0">
              <a:latin typeface="+mj-lt"/>
            </a:endParaRPr>
          </a:p>
          <a:p>
            <a:pPr marL="342900" indent="-342900" algn="just"/>
            <a:r>
              <a:rPr lang="sl-SI" sz="1800" dirty="0" smtClean="0">
                <a:latin typeface="+mj-lt"/>
              </a:rPr>
              <a:t>6.1  Aktiviranje </a:t>
            </a:r>
            <a:r>
              <a:rPr lang="sl-SI" sz="1800" dirty="0" smtClean="0">
                <a:latin typeface="+mj-lt"/>
              </a:rPr>
              <a:t>organov in njihovih strokovnih </a:t>
            </a:r>
            <a:r>
              <a:rPr lang="sl-SI" sz="1800" dirty="0" smtClean="0">
                <a:latin typeface="+mj-lt"/>
              </a:rPr>
              <a:t>služb </a:t>
            </a:r>
          </a:p>
          <a:p>
            <a:pPr marL="342900" indent="-342900" algn="just"/>
            <a:r>
              <a:rPr lang="sl-SI" sz="1800" dirty="0" smtClean="0">
                <a:latin typeface="+mj-lt"/>
              </a:rPr>
              <a:t>6.2  Aktiviranje </a:t>
            </a:r>
            <a:r>
              <a:rPr lang="sl-SI" sz="1800" dirty="0" smtClean="0">
                <a:latin typeface="+mj-lt"/>
              </a:rPr>
              <a:t>sil za zaščito, reševanje in pomoč </a:t>
            </a:r>
          </a:p>
          <a:p>
            <a:pPr marL="342900" indent="-342900" algn="just"/>
            <a:r>
              <a:rPr lang="sl-SI" sz="1800" dirty="0" smtClean="0">
                <a:latin typeface="+mj-lt"/>
              </a:rPr>
              <a:t>6.3  Zagotavljanje </a:t>
            </a:r>
            <a:r>
              <a:rPr lang="sl-SI" sz="1800" dirty="0" smtClean="0">
                <a:latin typeface="+mj-lt"/>
              </a:rPr>
              <a:t>pomoči v materialnih in finančnih </a:t>
            </a:r>
            <a:r>
              <a:rPr lang="sl-SI" sz="1800" dirty="0" smtClean="0">
                <a:latin typeface="+mj-lt"/>
              </a:rPr>
              <a:t>sredstvih</a:t>
            </a:r>
          </a:p>
          <a:p>
            <a:pPr marL="342900" indent="-342900" algn="just"/>
            <a:r>
              <a:rPr lang="sl-SI" sz="1800" dirty="0" smtClean="0">
                <a:latin typeface="+mj-lt"/>
              </a:rPr>
              <a:t>6.4</a:t>
            </a:r>
            <a:r>
              <a:rPr lang="sl-SI" sz="1800" dirty="0" smtClean="0">
                <a:latin typeface="+mj-lt"/>
              </a:rPr>
              <a:t>. Mednarodna pomoč</a:t>
            </a:r>
            <a:endParaRPr lang="sl-SI" sz="1600" dirty="0">
              <a:latin typeface="+mj-lt"/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851648" cy="432048"/>
          </a:xfrm>
        </p:spPr>
        <p:txBody>
          <a:bodyPr>
            <a:noAutofit/>
          </a:bodyPr>
          <a:lstStyle/>
          <a:p>
            <a:pPr algn="ctr"/>
            <a:r>
              <a:rPr lang="sl-SI" sz="2800" dirty="0" smtClean="0"/>
              <a:t>Državni načrt </a:t>
            </a:r>
            <a:r>
              <a:rPr lang="sl-SI" sz="2800" dirty="0" smtClean="0"/>
              <a:t>zaščite in </a:t>
            </a:r>
            <a:r>
              <a:rPr lang="sl-SI" sz="2800" dirty="0" smtClean="0"/>
              <a:t>reševanja (10)</a:t>
            </a:r>
            <a:endParaRPr lang="sl-SI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3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7854696" cy="4896544"/>
          </a:xfrm>
        </p:spPr>
        <p:txBody>
          <a:bodyPr>
            <a:normAutofit/>
          </a:bodyPr>
          <a:lstStyle/>
          <a:p>
            <a:pPr marL="342900" indent="-342900" algn="just"/>
            <a:endParaRPr lang="sl-SI" sz="1800" dirty="0" smtClean="0">
              <a:latin typeface="+mj-lt"/>
            </a:endParaRPr>
          </a:p>
          <a:p>
            <a:pPr marL="342900" indent="-342900" algn="just"/>
            <a:r>
              <a:rPr lang="sl-SI" sz="1800" dirty="0" smtClean="0">
                <a:latin typeface="+mj-lt"/>
              </a:rPr>
              <a:t> 7. UPRAVLJANJE IN VODENJE </a:t>
            </a:r>
          </a:p>
          <a:p>
            <a:pPr marL="342900" indent="-342900" algn="just"/>
            <a:endParaRPr lang="sl-SI" sz="1800" dirty="0" smtClean="0">
              <a:latin typeface="+mj-lt"/>
            </a:endParaRPr>
          </a:p>
          <a:p>
            <a:pPr marL="342900" indent="-342900" algn="just"/>
            <a:r>
              <a:rPr lang="sl-SI" sz="1800" dirty="0" smtClean="0">
                <a:latin typeface="+mj-lt"/>
              </a:rPr>
              <a:t>7.1 </a:t>
            </a:r>
            <a:r>
              <a:rPr lang="sl-SI" sz="1800" dirty="0" smtClean="0">
                <a:latin typeface="+mj-lt"/>
              </a:rPr>
              <a:t>Organi in njihove naloge </a:t>
            </a:r>
          </a:p>
          <a:p>
            <a:pPr marL="342900" indent="-342900" algn="just"/>
            <a:r>
              <a:rPr lang="sl-SI" sz="1800" dirty="0" smtClean="0">
                <a:latin typeface="+mj-lt"/>
              </a:rPr>
              <a:t>	</a:t>
            </a:r>
            <a:r>
              <a:rPr lang="sl-SI" sz="1600" dirty="0" smtClean="0">
                <a:latin typeface="+mj-lt"/>
              </a:rPr>
              <a:t>-  načrti dejavnosti posameznih izvajalcev nalog določenih v načrtu</a:t>
            </a:r>
            <a:r>
              <a:rPr lang="sl-SI" sz="1800" dirty="0" smtClean="0">
                <a:latin typeface="+mj-lt"/>
              </a:rPr>
              <a:t> </a:t>
            </a:r>
            <a:endParaRPr lang="sl-SI" sz="1800" dirty="0" smtClean="0">
              <a:latin typeface="+mj-lt"/>
            </a:endParaRPr>
          </a:p>
          <a:p>
            <a:pPr marL="342900" indent="-342900" algn="just"/>
            <a:r>
              <a:rPr lang="sl-SI" sz="1800" dirty="0" smtClean="0">
                <a:latin typeface="+mj-lt"/>
              </a:rPr>
              <a:t>7.2 </a:t>
            </a:r>
            <a:r>
              <a:rPr lang="sl-SI" sz="1800" dirty="0" smtClean="0">
                <a:latin typeface="+mj-lt"/>
              </a:rPr>
              <a:t>Operativno vodenje </a:t>
            </a:r>
          </a:p>
          <a:p>
            <a:pPr marL="342900" indent="-342900" algn="just"/>
            <a:endParaRPr lang="sl-SI" sz="1800" dirty="0" smtClean="0">
              <a:latin typeface="+mj-lt"/>
            </a:endParaRPr>
          </a:p>
          <a:p>
            <a:pPr marL="342900" indent="-342900" algn="just"/>
            <a:r>
              <a:rPr lang="sl-SI" sz="1800" dirty="0" smtClean="0">
                <a:latin typeface="+mj-lt"/>
              </a:rPr>
              <a:t>7.3 </a:t>
            </a:r>
            <a:r>
              <a:rPr lang="sl-SI" sz="1800" dirty="0" smtClean="0">
                <a:latin typeface="+mj-lt"/>
              </a:rPr>
              <a:t>Organizacija zvez</a:t>
            </a:r>
            <a:endParaRPr lang="sl-SI" sz="1600" dirty="0">
              <a:latin typeface="+mj-lt"/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851648" cy="432048"/>
          </a:xfrm>
        </p:spPr>
        <p:txBody>
          <a:bodyPr>
            <a:noAutofit/>
          </a:bodyPr>
          <a:lstStyle/>
          <a:p>
            <a:pPr algn="ctr"/>
            <a:r>
              <a:rPr lang="sl-SI" sz="2800" dirty="0" smtClean="0"/>
              <a:t>Državni načrt </a:t>
            </a:r>
            <a:r>
              <a:rPr lang="sl-SI" sz="2800" dirty="0" smtClean="0"/>
              <a:t>zaščite in </a:t>
            </a:r>
            <a:r>
              <a:rPr lang="sl-SI" sz="2800" dirty="0" smtClean="0"/>
              <a:t>reševanja (10)</a:t>
            </a:r>
            <a:endParaRPr lang="sl-SI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3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7854696" cy="4896544"/>
          </a:xfrm>
        </p:spPr>
        <p:txBody>
          <a:bodyPr>
            <a:normAutofit/>
          </a:bodyPr>
          <a:lstStyle/>
          <a:p>
            <a:pPr marL="342900" indent="-342900" algn="just"/>
            <a:r>
              <a:rPr lang="sl-SI" sz="1800" dirty="0" smtClean="0">
                <a:latin typeface="+mj-lt"/>
              </a:rPr>
              <a:t>8</a:t>
            </a:r>
            <a:r>
              <a:rPr lang="sl-SI" sz="1800" dirty="0" smtClean="0">
                <a:latin typeface="+mj-lt"/>
              </a:rPr>
              <a:t>. UKREPI IN NALOGE ZAŠČITE, REŠEVANJA IN POMOČI </a:t>
            </a:r>
          </a:p>
          <a:p>
            <a:pPr marL="342900" indent="-342900" algn="just"/>
            <a:r>
              <a:rPr lang="sl-SI" sz="1800" dirty="0" smtClean="0">
                <a:latin typeface="+mj-lt"/>
              </a:rPr>
              <a:t>8.1 </a:t>
            </a:r>
            <a:r>
              <a:rPr lang="sl-SI" sz="1800" dirty="0" smtClean="0">
                <a:latin typeface="+mj-lt"/>
              </a:rPr>
              <a:t>Ukrepi zaščite, reševanja in pomoči </a:t>
            </a:r>
            <a:endParaRPr lang="sl-SI" sz="1800" dirty="0" smtClean="0">
              <a:latin typeface="+mj-lt"/>
            </a:endParaRPr>
          </a:p>
          <a:p>
            <a:pPr marL="342900" indent="-342900" algn="just"/>
            <a:r>
              <a:rPr lang="sl-SI" sz="1600" dirty="0" smtClean="0">
                <a:latin typeface="+mj-lt"/>
              </a:rPr>
              <a:t>	</a:t>
            </a:r>
            <a:r>
              <a:rPr lang="sl-SI" sz="1400" dirty="0" smtClean="0">
                <a:latin typeface="+mj-lt"/>
              </a:rPr>
              <a:t>- evakuacija</a:t>
            </a:r>
          </a:p>
          <a:p>
            <a:pPr marL="342900" indent="-342900" algn="just"/>
            <a:r>
              <a:rPr lang="sl-SI" sz="1400" dirty="0" smtClean="0">
                <a:latin typeface="+mj-lt"/>
              </a:rPr>
              <a:t>	</a:t>
            </a:r>
            <a:r>
              <a:rPr lang="sl-SI" sz="1400" dirty="0" smtClean="0">
                <a:latin typeface="+mj-lt"/>
              </a:rPr>
              <a:t>- RKB zaščita</a:t>
            </a:r>
          </a:p>
          <a:p>
            <a:pPr marL="342900" indent="-342900" algn="just"/>
            <a:r>
              <a:rPr lang="sl-SI" sz="1400" dirty="0" smtClean="0">
                <a:latin typeface="+mj-lt"/>
              </a:rPr>
              <a:t>	</a:t>
            </a:r>
            <a:r>
              <a:rPr lang="sl-SI" sz="1400" dirty="0" smtClean="0">
                <a:latin typeface="+mj-lt"/>
              </a:rPr>
              <a:t>- </a:t>
            </a:r>
            <a:r>
              <a:rPr lang="sl-SI" sz="1400" dirty="0" err="1" smtClean="0">
                <a:latin typeface="+mj-lt"/>
              </a:rPr>
              <a:t>zaklanjanje</a:t>
            </a:r>
            <a:endParaRPr lang="sl-SI" sz="1400" dirty="0" smtClean="0">
              <a:latin typeface="+mj-lt"/>
            </a:endParaRPr>
          </a:p>
          <a:p>
            <a:pPr marL="342900" indent="-342900" algn="just"/>
            <a:r>
              <a:rPr lang="sl-SI" sz="1400" dirty="0" smtClean="0">
                <a:latin typeface="+mj-lt"/>
              </a:rPr>
              <a:t>	</a:t>
            </a:r>
            <a:r>
              <a:rPr lang="sl-SI" sz="1400" dirty="0" smtClean="0">
                <a:latin typeface="+mj-lt"/>
              </a:rPr>
              <a:t>- sprejem in oskrba ogroženih</a:t>
            </a:r>
          </a:p>
          <a:p>
            <a:pPr marL="342900" indent="-342900" algn="just"/>
            <a:r>
              <a:rPr lang="sl-SI" sz="1400" dirty="0" smtClean="0">
                <a:latin typeface="+mj-lt"/>
              </a:rPr>
              <a:t>	</a:t>
            </a:r>
            <a:r>
              <a:rPr lang="sl-SI" sz="1400" dirty="0" smtClean="0">
                <a:latin typeface="+mj-lt"/>
              </a:rPr>
              <a:t>- zaščita kulturne dediščine</a:t>
            </a:r>
            <a:endParaRPr lang="sl-SI" sz="1400" dirty="0" smtClean="0">
              <a:latin typeface="+mj-lt"/>
            </a:endParaRPr>
          </a:p>
          <a:p>
            <a:pPr marL="342900" indent="-342900" algn="just"/>
            <a:r>
              <a:rPr lang="sl-SI" sz="1800" dirty="0" smtClean="0">
                <a:latin typeface="+mj-lt"/>
              </a:rPr>
              <a:t>8.2 </a:t>
            </a:r>
            <a:r>
              <a:rPr lang="sl-SI" sz="1800" dirty="0" smtClean="0">
                <a:latin typeface="+mj-lt"/>
              </a:rPr>
              <a:t>Naloge zaščite, reševanja in </a:t>
            </a:r>
            <a:r>
              <a:rPr lang="sl-SI" sz="1800" dirty="0" smtClean="0">
                <a:latin typeface="+mj-lt"/>
              </a:rPr>
              <a:t>pomoči</a:t>
            </a:r>
          </a:p>
          <a:p>
            <a:pPr marL="342900" indent="-342900" algn="just"/>
            <a:r>
              <a:rPr lang="sl-SI" sz="1400" dirty="0" smtClean="0">
                <a:latin typeface="+mj-lt"/>
              </a:rPr>
              <a:t>	-  gašenje in reševanje</a:t>
            </a:r>
          </a:p>
          <a:p>
            <a:pPr marL="342900" indent="-342900" algn="just"/>
            <a:r>
              <a:rPr lang="sl-SI" sz="1400" dirty="0" smtClean="0">
                <a:latin typeface="+mj-lt"/>
              </a:rPr>
              <a:t>	</a:t>
            </a:r>
            <a:r>
              <a:rPr lang="sl-SI" sz="1400" dirty="0" smtClean="0">
                <a:latin typeface="+mj-lt"/>
              </a:rPr>
              <a:t>- tehnično reševanje</a:t>
            </a:r>
          </a:p>
          <a:p>
            <a:pPr marL="342900" indent="-342900" algn="just"/>
            <a:r>
              <a:rPr lang="sl-SI" sz="1400" dirty="0" smtClean="0">
                <a:latin typeface="+mj-lt"/>
              </a:rPr>
              <a:t>	</a:t>
            </a:r>
            <a:r>
              <a:rPr lang="sl-SI" sz="1400" dirty="0" smtClean="0">
                <a:latin typeface="+mj-lt"/>
              </a:rPr>
              <a:t>-  PP in NMP</a:t>
            </a:r>
          </a:p>
          <a:p>
            <a:pPr marL="342900" indent="-342900" algn="just"/>
            <a:r>
              <a:rPr lang="sl-SI" sz="1400" dirty="0" smtClean="0">
                <a:latin typeface="+mj-lt"/>
              </a:rPr>
              <a:t>	</a:t>
            </a:r>
            <a:r>
              <a:rPr lang="sl-SI" sz="1400" dirty="0" smtClean="0">
                <a:latin typeface="+mj-lt"/>
              </a:rPr>
              <a:t>-  psihološka pomoč</a:t>
            </a:r>
          </a:p>
          <a:p>
            <a:pPr marL="342900" indent="-342900" algn="just"/>
            <a:r>
              <a:rPr lang="sl-SI" sz="1400" dirty="0" smtClean="0">
                <a:latin typeface="+mj-lt"/>
              </a:rPr>
              <a:t>	</a:t>
            </a:r>
            <a:r>
              <a:rPr lang="sl-SI" sz="1400" dirty="0" smtClean="0">
                <a:latin typeface="+mj-lt"/>
              </a:rPr>
              <a:t>-  PVP</a:t>
            </a:r>
          </a:p>
          <a:p>
            <a:pPr marL="342900" indent="-342900" algn="just"/>
            <a:r>
              <a:rPr lang="sl-SI" sz="1400" dirty="0" smtClean="0">
                <a:latin typeface="+mj-lt"/>
              </a:rPr>
              <a:t>	</a:t>
            </a:r>
            <a:r>
              <a:rPr lang="sl-SI" sz="1400" dirty="0" smtClean="0">
                <a:latin typeface="+mj-lt"/>
              </a:rPr>
              <a:t>-  zagotavljanje osnovnih pogojev </a:t>
            </a:r>
            <a:r>
              <a:rPr lang="sl-SI" sz="1400" smtClean="0">
                <a:latin typeface="+mj-lt"/>
              </a:rPr>
              <a:t>za življenje</a:t>
            </a:r>
            <a:endParaRPr lang="sl-SI" sz="1400" dirty="0">
              <a:latin typeface="+mj-lt"/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851648" cy="432048"/>
          </a:xfrm>
        </p:spPr>
        <p:txBody>
          <a:bodyPr>
            <a:noAutofit/>
          </a:bodyPr>
          <a:lstStyle/>
          <a:p>
            <a:pPr algn="ctr"/>
            <a:r>
              <a:rPr lang="sl-SI" sz="2800" dirty="0" smtClean="0"/>
              <a:t>Državni načrt </a:t>
            </a:r>
            <a:r>
              <a:rPr lang="sl-SI" sz="2800" dirty="0" smtClean="0"/>
              <a:t>zaščite in </a:t>
            </a:r>
            <a:r>
              <a:rPr lang="sl-SI" sz="2800" dirty="0" smtClean="0"/>
              <a:t>reševanja (10)</a:t>
            </a:r>
            <a:endParaRPr lang="sl-SI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3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064896" cy="4680520"/>
          </a:xfrm>
        </p:spPr>
        <p:txBody>
          <a:bodyPr>
            <a:normAutofit/>
          </a:bodyPr>
          <a:lstStyle/>
          <a:p>
            <a:pPr algn="just"/>
            <a:r>
              <a:rPr lang="sl-SI" sz="2000" dirty="0" smtClean="0">
                <a:solidFill>
                  <a:srgbClr val="FFFF00"/>
                </a:solidFill>
              </a:rPr>
              <a:t>Ocena ali gre za vpliv na okolje:</a:t>
            </a:r>
          </a:p>
          <a:p>
            <a:pPr algn="just"/>
            <a:r>
              <a:rPr lang="sl-SI" sz="2000" dirty="0" smtClean="0">
                <a:solidFill>
                  <a:srgbClr val="FFFF00"/>
                </a:solidFill>
              </a:rPr>
              <a:t>	</a:t>
            </a:r>
            <a:r>
              <a:rPr lang="sl-SI" sz="2000" dirty="0" smtClean="0"/>
              <a:t>- kaj gori</a:t>
            </a:r>
          </a:p>
          <a:p>
            <a:pPr algn="just"/>
            <a:r>
              <a:rPr lang="sl-SI" sz="2000" dirty="0" smtClean="0"/>
              <a:t>	- količine  materialov, ki gorijo</a:t>
            </a:r>
          </a:p>
          <a:p>
            <a:pPr algn="just"/>
            <a:r>
              <a:rPr lang="sl-SI" sz="2000" dirty="0" smtClean="0"/>
              <a:t>	- na podlagi teh podatkov in osnovnih meril, ki bodo del tega  	   koncepta, se bo vodja intervencije odločil za:</a:t>
            </a:r>
          </a:p>
          <a:p>
            <a:pPr algn="just"/>
            <a:r>
              <a:rPr lang="sl-SI" sz="2000" dirty="0" smtClean="0"/>
              <a:t>		- prve napotke o ravnanju ogroženim (način obveščanja)</a:t>
            </a:r>
          </a:p>
          <a:p>
            <a:pPr algn="just"/>
            <a:r>
              <a:rPr lang="sl-SI" sz="2000" dirty="0" smtClean="0"/>
              <a:t>		- obveščanje Medresorske koordinacijske skupine (MKS)</a:t>
            </a:r>
            <a:endParaRPr lang="sl-SI" sz="2000" dirty="0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851648" cy="504056"/>
          </a:xfrm>
        </p:spPr>
        <p:txBody>
          <a:bodyPr>
            <a:noAutofit/>
          </a:bodyPr>
          <a:lstStyle/>
          <a:p>
            <a:pPr algn="ctr"/>
            <a:r>
              <a:rPr lang="sl-SI" sz="2800" dirty="0" smtClean="0"/>
              <a:t>Koncept odziva na okoljske – ekološke nesreče, kot posledica požara</a:t>
            </a:r>
            <a:endParaRPr lang="sl-SI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3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064896" cy="4680520"/>
          </a:xfrm>
        </p:spPr>
        <p:txBody>
          <a:bodyPr>
            <a:normAutofit/>
          </a:bodyPr>
          <a:lstStyle/>
          <a:p>
            <a:pPr algn="just"/>
            <a:r>
              <a:rPr lang="sl-SI" sz="2000" dirty="0" smtClean="0">
                <a:solidFill>
                  <a:srgbClr val="FFFF00"/>
                </a:solidFill>
              </a:rPr>
              <a:t>Sklic MKS:</a:t>
            </a:r>
          </a:p>
          <a:p>
            <a:pPr algn="just"/>
            <a:r>
              <a:rPr lang="sl-SI" sz="2000" dirty="0" smtClean="0">
                <a:solidFill>
                  <a:srgbClr val="FFFF00"/>
                </a:solidFill>
              </a:rPr>
              <a:t>	</a:t>
            </a:r>
            <a:r>
              <a:rPr lang="sl-SI" sz="2000" dirty="0" smtClean="0"/>
              <a:t>- ocena vplivov na okolje, zdravje in hrano na osnovi informacij 	   kaj gori, z upoštevanjem vremenskih razmer (vplivno območje) </a:t>
            </a:r>
          </a:p>
          <a:p>
            <a:pPr algn="just"/>
            <a:r>
              <a:rPr lang="sl-SI" sz="2000" dirty="0" smtClean="0"/>
              <a:t>	- prve meritve in vzorčenja</a:t>
            </a:r>
          </a:p>
          <a:p>
            <a:pPr algn="just"/>
            <a:r>
              <a:rPr lang="sl-SI" sz="2000" dirty="0" smtClean="0"/>
              <a:t>	- po potrebi dodatni napotki za ravnanje na ogroženem območju</a:t>
            </a:r>
          </a:p>
          <a:p>
            <a:pPr algn="just"/>
            <a:r>
              <a:rPr lang="sl-SI" sz="2000" dirty="0" smtClean="0"/>
              <a:t>		- določiti način (oblike)  in nosilca obveščanja (občina, 		   ReCO, CORS, UKOM)</a:t>
            </a:r>
          </a:p>
          <a:p>
            <a:pPr algn="just"/>
            <a:r>
              <a:rPr lang="sl-SI" sz="2000" dirty="0" smtClean="0"/>
              <a:t>	- priprava prve informacije za širšo javnost in  VRS (MKS)</a:t>
            </a:r>
            <a:endParaRPr lang="sl-SI" sz="2000" dirty="0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851648" cy="504056"/>
          </a:xfrm>
        </p:spPr>
        <p:txBody>
          <a:bodyPr>
            <a:noAutofit/>
          </a:bodyPr>
          <a:lstStyle/>
          <a:p>
            <a:pPr algn="ctr"/>
            <a:r>
              <a:rPr lang="sl-SI" sz="2800" dirty="0" smtClean="0"/>
              <a:t>Koncept odziva na okoljske – ekološke nesreče, kot posledica požara</a:t>
            </a:r>
            <a:endParaRPr lang="sl-SI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3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064896" cy="4680520"/>
          </a:xfrm>
        </p:spPr>
        <p:txBody>
          <a:bodyPr>
            <a:normAutofit/>
          </a:bodyPr>
          <a:lstStyle/>
          <a:p>
            <a:pPr algn="just"/>
            <a:r>
              <a:rPr lang="sl-SI" sz="2000" dirty="0" smtClean="0">
                <a:solidFill>
                  <a:srgbClr val="FFFF00"/>
                </a:solidFill>
              </a:rPr>
              <a:t>Vzorčenja in analize (MKS):</a:t>
            </a:r>
          </a:p>
          <a:p>
            <a:pPr algn="just"/>
            <a:r>
              <a:rPr lang="sl-SI" sz="2000" dirty="0" smtClean="0">
                <a:solidFill>
                  <a:srgbClr val="FFFF00"/>
                </a:solidFill>
              </a:rPr>
              <a:t>	</a:t>
            </a:r>
            <a:r>
              <a:rPr lang="sl-SI" sz="2000" dirty="0" smtClean="0"/>
              <a:t>- določitev  nadaljnjih prioritet vzorčenj in analiz </a:t>
            </a:r>
          </a:p>
          <a:p>
            <a:pPr algn="just"/>
            <a:r>
              <a:rPr lang="sl-SI" sz="2000" dirty="0" smtClean="0"/>
              <a:t>	- roki za izvedbo analiz</a:t>
            </a:r>
          </a:p>
          <a:p>
            <a:pPr algn="just"/>
            <a:r>
              <a:rPr lang="sl-SI" sz="2000" dirty="0" smtClean="0"/>
              <a:t>	- po potrebi korekcija napotkov za ravnanje </a:t>
            </a:r>
          </a:p>
          <a:p>
            <a:pPr algn="just"/>
            <a:r>
              <a:rPr lang="sl-SI" sz="2000" dirty="0" smtClean="0"/>
              <a:t>	- informiranje javnosti</a:t>
            </a:r>
          </a:p>
          <a:p>
            <a:pPr algn="just"/>
            <a:endParaRPr lang="sl-SI" sz="2000" dirty="0" smtClean="0"/>
          </a:p>
          <a:p>
            <a:pPr algn="just"/>
            <a:r>
              <a:rPr lang="sl-SI" sz="2000" dirty="0" smtClean="0"/>
              <a:t>	</a:t>
            </a:r>
            <a:endParaRPr lang="sl-SI" sz="2000" dirty="0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851648" cy="504056"/>
          </a:xfrm>
        </p:spPr>
        <p:txBody>
          <a:bodyPr>
            <a:noAutofit/>
          </a:bodyPr>
          <a:lstStyle/>
          <a:p>
            <a:pPr algn="ctr"/>
            <a:r>
              <a:rPr lang="sl-SI" sz="2800" dirty="0" smtClean="0"/>
              <a:t>Koncept odziva na okoljske – ekološke nesreče, kot posledica požara</a:t>
            </a:r>
            <a:endParaRPr lang="sl-SI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3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064896" cy="4680520"/>
          </a:xfrm>
        </p:spPr>
        <p:txBody>
          <a:bodyPr>
            <a:normAutofit/>
          </a:bodyPr>
          <a:lstStyle/>
          <a:p>
            <a:pPr algn="just"/>
            <a:r>
              <a:rPr lang="sl-SI" sz="2000" dirty="0" smtClean="0">
                <a:solidFill>
                  <a:srgbClr val="FFFF00"/>
                </a:solidFill>
              </a:rPr>
              <a:t>Vzorčenja in analize (MKS):</a:t>
            </a:r>
          </a:p>
          <a:p>
            <a:pPr algn="just"/>
            <a:r>
              <a:rPr lang="sl-SI" sz="2000" dirty="0" smtClean="0">
                <a:solidFill>
                  <a:srgbClr val="FFFF00"/>
                </a:solidFill>
              </a:rPr>
              <a:t>	</a:t>
            </a:r>
            <a:r>
              <a:rPr lang="sl-SI" sz="2000" dirty="0" smtClean="0"/>
              <a:t>- na osnovi analiz, določitev  nadaljnjih prioritet vzorčenj </a:t>
            </a:r>
          </a:p>
          <a:p>
            <a:pPr algn="just"/>
            <a:r>
              <a:rPr lang="sl-SI" sz="2000" dirty="0" smtClean="0"/>
              <a:t>	- roki za izvedbo analiz</a:t>
            </a:r>
          </a:p>
          <a:p>
            <a:pPr algn="just"/>
            <a:r>
              <a:rPr lang="sl-SI" sz="2000" dirty="0" smtClean="0"/>
              <a:t>	- po potrebi korekcija napotkov za ravnanje </a:t>
            </a:r>
          </a:p>
          <a:p>
            <a:pPr algn="just"/>
            <a:r>
              <a:rPr lang="sl-SI" sz="2000" dirty="0" smtClean="0"/>
              <a:t>	- informiranje javnosti</a:t>
            </a:r>
          </a:p>
          <a:p>
            <a:pPr algn="just"/>
            <a:endParaRPr lang="sl-SI" sz="2000" dirty="0" smtClean="0"/>
          </a:p>
          <a:p>
            <a:pPr algn="just"/>
            <a:r>
              <a:rPr lang="sl-SI" sz="2000" dirty="0" smtClean="0"/>
              <a:t>	</a:t>
            </a:r>
            <a:endParaRPr lang="sl-SI" sz="2000" dirty="0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851648" cy="504056"/>
          </a:xfrm>
        </p:spPr>
        <p:txBody>
          <a:bodyPr>
            <a:noAutofit/>
          </a:bodyPr>
          <a:lstStyle/>
          <a:p>
            <a:pPr algn="ctr"/>
            <a:r>
              <a:rPr lang="sl-SI" sz="2800" dirty="0" smtClean="0"/>
              <a:t>Koncept odziva na okoljske – ekološke nesreče, kot posledica požara</a:t>
            </a:r>
            <a:endParaRPr lang="sl-SI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3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064896" cy="4680520"/>
          </a:xfrm>
        </p:spPr>
        <p:txBody>
          <a:bodyPr>
            <a:normAutofit/>
          </a:bodyPr>
          <a:lstStyle/>
          <a:p>
            <a:pPr algn="just"/>
            <a:r>
              <a:rPr lang="sl-SI" sz="2000" dirty="0" smtClean="0">
                <a:solidFill>
                  <a:srgbClr val="FFFF00"/>
                </a:solidFill>
              </a:rPr>
              <a:t>Zaključno poročilo (MKS):</a:t>
            </a:r>
          </a:p>
          <a:p>
            <a:pPr algn="just"/>
            <a:r>
              <a:rPr lang="sl-SI" sz="2000" dirty="0" smtClean="0">
                <a:solidFill>
                  <a:srgbClr val="FFFF00"/>
                </a:solidFill>
              </a:rPr>
              <a:t>	</a:t>
            </a:r>
            <a:r>
              <a:rPr lang="sl-SI" sz="2000" dirty="0" smtClean="0"/>
              <a:t>-  na osnovi analiz, določitev  nadaljnjih ukrepov (če so potrebni)</a:t>
            </a:r>
          </a:p>
          <a:p>
            <a:pPr algn="just"/>
            <a:r>
              <a:rPr lang="sl-SI" sz="2000" dirty="0" smtClean="0"/>
              <a:t>	-  roki za izvedbo ukrepov</a:t>
            </a:r>
          </a:p>
          <a:p>
            <a:pPr algn="just"/>
            <a:r>
              <a:rPr lang="sl-SI" sz="2000" dirty="0" smtClean="0"/>
              <a:t>	-  priprava poročila za VRS</a:t>
            </a:r>
          </a:p>
          <a:p>
            <a:pPr algn="just"/>
            <a:r>
              <a:rPr lang="sl-SI" sz="2000" dirty="0" smtClean="0"/>
              <a:t>	- predstavitev poročila (ocene dolgoročnih vplivov na okolje, 	    zdravje in hrano) javnosti</a:t>
            </a:r>
          </a:p>
          <a:p>
            <a:pPr algn="just"/>
            <a:endParaRPr lang="sl-SI" sz="2000" dirty="0" smtClean="0"/>
          </a:p>
          <a:p>
            <a:pPr algn="just"/>
            <a:r>
              <a:rPr lang="sl-SI" sz="2000" dirty="0" smtClean="0"/>
              <a:t>	</a:t>
            </a:r>
            <a:endParaRPr lang="sl-SI" sz="2000" dirty="0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851648" cy="504056"/>
          </a:xfrm>
        </p:spPr>
        <p:txBody>
          <a:bodyPr>
            <a:noAutofit/>
          </a:bodyPr>
          <a:lstStyle/>
          <a:p>
            <a:pPr algn="ctr"/>
            <a:r>
              <a:rPr lang="sl-SI" sz="2800" dirty="0" smtClean="0"/>
              <a:t>Koncept odziva na okoljske – ekološke nesreče, kot posledica požara</a:t>
            </a:r>
            <a:endParaRPr lang="sl-SI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3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064896" cy="4680520"/>
          </a:xfrm>
        </p:spPr>
        <p:txBody>
          <a:bodyPr>
            <a:normAutofit/>
          </a:bodyPr>
          <a:lstStyle/>
          <a:p>
            <a:pPr algn="just"/>
            <a:endParaRPr lang="sl-SI" sz="2000" dirty="0" smtClean="0"/>
          </a:p>
          <a:p>
            <a:pPr algn="just"/>
            <a:endParaRPr lang="sl-SI" sz="2000" dirty="0" smtClean="0"/>
          </a:p>
          <a:p>
            <a:pPr algn="just"/>
            <a:endParaRPr lang="sl-SI" sz="2000" dirty="0" smtClean="0"/>
          </a:p>
          <a:p>
            <a:pPr algn="ctr"/>
            <a:r>
              <a:rPr lang="sl-SI" sz="2000" dirty="0" smtClean="0"/>
              <a:t>Hvala za pozornost !</a:t>
            </a:r>
          </a:p>
          <a:p>
            <a:pPr algn="ctr"/>
            <a:endParaRPr lang="sl-SI" sz="2000" dirty="0" smtClean="0"/>
          </a:p>
          <a:p>
            <a:pPr algn="ctr"/>
            <a:r>
              <a:rPr lang="sl-SI" sz="2000" smtClean="0"/>
              <a:t>VPRAŠANJA ?</a:t>
            </a:r>
            <a:endParaRPr lang="sl-SI" sz="2000" dirty="0" smtClean="0"/>
          </a:p>
          <a:p>
            <a:pPr algn="just"/>
            <a:r>
              <a:rPr lang="sl-SI" sz="2000" dirty="0" smtClean="0"/>
              <a:t>	</a:t>
            </a:r>
            <a:endParaRPr lang="sl-SI" sz="2000" dirty="0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851648" cy="504056"/>
          </a:xfrm>
        </p:spPr>
        <p:txBody>
          <a:bodyPr>
            <a:noAutofit/>
          </a:bodyPr>
          <a:lstStyle/>
          <a:p>
            <a:pPr algn="ctr"/>
            <a:r>
              <a:rPr lang="sl-SI" sz="2800" dirty="0" smtClean="0"/>
              <a:t>Koncept odziva na okoljske – ekološke nesreče, kot posledica požara</a:t>
            </a:r>
            <a:endParaRPr lang="sl-SI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3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7854696" cy="4464496"/>
          </a:xfrm>
        </p:spPr>
        <p:txBody>
          <a:bodyPr>
            <a:normAutofit/>
          </a:bodyPr>
          <a:lstStyle/>
          <a:p>
            <a:pPr algn="just"/>
            <a:r>
              <a:rPr lang="sl-SI" sz="2000" dirty="0" smtClean="0"/>
              <a:t>S to uredbo se v skladu z Direktivo 2012/18/EU Evropskega parlamenta in Sveta z dne 4. julija 2012 o obvladovanju nevarnosti večjih nesreč, v katere so vključene nevarne snovi, ki spreminja in nato razveljavlja Direktivo Sveta 96/82/ES (UL L št. 197 z dne 24. 7. 2012, str. 1), določajo obveznosti upravljavcev obratov, ki uporabljajo nevarne snovi, da izdelajo načrte zaščite in reševanja za primer nesreče ter opravijo druge obveznosti v zvezi z načrti.</a:t>
            </a:r>
            <a:endParaRPr lang="sl-SI" sz="2000" dirty="0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851648" cy="432048"/>
          </a:xfrm>
        </p:spPr>
        <p:txBody>
          <a:bodyPr>
            <a:noAutofit/>
          </a:bodyPr>
          <a:lstStyle/>
          <a:p>
            <a:pPr algn="ctr"/>
            <a:r>
              <a:rPr lang="sl-SI" sz="2800" dirty="0" smtClean="0"/>
              <a:t>UREDBA o vsebini in izdelavi načrtov zaščite in reševanja</a:t>
            </a:r>
            <a:endParaRPr lang="sl-SI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3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7854696" cy="4464496"/>
          </a:xfrm>
        </p:spPr>
        <p:txBody>
          <a:bodyPr>
            <a:normAutofit/>
          </a:bodyPr>
          <a:lstStyle/>
          <a:p>
            <a:pPr algn="just"/>
            <a:r>
              <a:rPr lang="sl-SI" sz="2000" dirty="0" smtClean="0"/>
              <a:t>Z gospodarsko družbo, zavodom in drugo organizacijo (v nadaljnjem besedilu: organizacija) po tej uredbi je mišljena organizacija, ki mora zaradi narave svoje dejavnosti ali delovnih naprav in sredstev, ki jih uporablja v delovnem procesu, v skladu s to uredbo izdelati načrt zaščite in reševanja. Z organizacijo je mišljen tudi obrat večjega tveganja za okolje, določen v skladu s predpisom na področju varstva okolja, ki ureja preprečevanje večjih nesreč, v katere so vključene nevarne snovi, in zmanjševanje njihovih posledic, ki mora izdelati načrt zaščite in reševanja ter organizacija, ki upravlja napravo za ravnanje z rudarskimi odpadki in mora izdelati načrt zaščite in reševanja v skladu s predpisom na področju varstva okolja, ki ureja ravnanje z odpadki iz rudarskih in drugih dejavnosti izkoriščanja mineralnih surovin.</a:t>
            </a:r>
            <a:endParaRPr lang="sl-SI" sz="2000" dirty="0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851648" cy="432048"/>
          </a:xfrm>
        </p:spPr>
        <p:txBody>
          <a:bodyPr>
            <a:noAutofit/>
          </a:bodyPr>
          <a:lstStyle/>
          <a:p>
            <a:pPr algn="ctr"/>
            <a:r>
              <a:rPr lang="sl-SI" sz="2800" dirty="0" smtClean="0"/>
              <a:t>UREDBA o vsebini in izdelavi načrtov zaščite in reševanja</a:t>
            </a:r>
            <a:endParaRPr lang="sl-SI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3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7854696" cy="489654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l-SI" sz="2000" dirty="0" smtClean="0"/>
              <a:t>Načrte zaščite in reševanja morajo izdelati organizacije, ki:</a:t>
            </a:r>
          </a:p>
          <a:p>
            <a:pPr algn="just"/>
            <a:r>
              <a:rPr lang="sl-SI" sz="2000" dirty="0" smtClean="0">
                <a:solidFill>
                  <a:srgbClr val="FFFF00"/>
                </a:solidFill>
              </a:rPr>
              <a:t>- so v skladu s predpisom na področju varstva okolja, ki ureja preprečevanje večjih nesreč in zmanjševanje njihovih posledic za ljudi in okolje, uvrščene med obrate večjega tveganja za okolje;</a:t>
            </a:r>
          </a:p>
          <a:p>
            <a:pPr algn="just"/>
            <a:r>
              <a:rPr lang="sl-SI" sz="2000" dirty="0" smtClean="0"/>
              <a:t>- ne sodijo med obrate večjega tveganja iz prejšnje alineje, vendar v delovnem procesu uporabljajo, proizvajajo, prevažajo ali skladiščijo jedrske snovi, nafto in njene derivate ter energetske pline in opravljajo dejavnost ali upravljajo s sredstvi za delo, ki pomenijo nevarnost za nastanek nesreče; za nesreče, ki jih lahko povzročijo s svojo dejavnostjo;</a:t>
            </a:r>
          </a:p>
          <a:p>
            <a:pPr algn="just"/>
            <a:r>
              <a:rPr lang="sl-SI" sz="2000" dirty="0" smtClean="0">
                <a:solidFill>
                  <a:srgbClr val="FFFF00"/>
                </a:solidFill>
              </a:rPr>
              <a:t>- imajo na svojem območju napravo za ravnanje z rudarskimi odpadki, ki se v skladu s predpisom na področju varstva okolja, ki ureja ravnanje z odpadki iz rudarskih in drugih dejavnosti izkoriščanja mineralnih surovin, uvršča med naprave kategorije A, za nesreče, ki jih lahko povzročijo s svojo dejavnostjo;</a:t>
            </a:r>
          </a:p>
          <a:p>
            <a:pPr algn="just"/>
            <a:r>
              <a:rPr lang="sl-SI" sz="2000" dirty="0" smtClean="0"/>
              <a:t>- upravljajo velike infrastrukturne in druge sisteme; za nesreče, ki jih lahko povzročijo zaradi motenj v delovanju ali zaradi opustitve dejavnosti.</a:t>
            </a:r>
          </a:p>
          <a:p>
            <a:pPr algn="just"/>
            <a:endParaRPr lang="sl-SI" sz="1800" dirty="0" smtClean="0"/>
          </a:p>
          <a:p>
            <a:pPr algn="just"/>
            <a:r>
              <a:rPr lang="sl-SI" sz="1800" dirty="0" smtClean="0">
                <a:solidFill>
                  <a:srgbClr val="FFFF00"/>
                </a:solidFill>
              </a:rPr>
              <a:t>Merila za določitev organizacij iz druge in četrte alineje prvega odstavka tega člena so v dodatku, ki je sestavni del te uredbe.</a:t>
            </a:r>
            <a:endParaRPr lang="sl-SI" sz="2000" dirty="0">
              <a:solidFill>
                <a:srgbClr val="FFFF00"/>
              </a:solidFill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851648" cy="432048"/>
          </a:xfrm>
        </p:spPr>
        <p:txBody>
          <a:bodyPr>
            <a:noAutofit/>
          </a:bodyPr>
          <a:lstStyle/>
          <a:p>
            <a:pPr algn="ctr"/>
            <a:r>
              <a:rPr lang="sl-SI" sz="2800" dirty="0" smtClean="0"/>
              <a:t>UREDBA o vsebini in izdelavi načrtov zaščite in reševanja</a:t>
            </a:r>
            <a:endParaRPr lang="sl-SI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3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7854696" cy="4896544"/>
          </a:xfrm>
        </p:spPr>
        <p:txBody>
          <a:bodyPr>
            <a:normAutofit/>
          </a:bodyPr>
          <a:lstStyle/>
          <a:p>
            <a:pPr algn="just"/>
            <a:r>
              <a:rPr lang="sl-SI" sz="2000" dirty="0" smtClean="0"/>
              <a:t>Načrte zaščite in reševanja morajo izdelati organizacije s področja ravnanja z nevarnimi odpadki, ki: </a:t>
            </a:r>
          </a:p>
          <a:p>
            <a:pPr algn="just"/>
            <a:endParaRPr lang="sl-SI" sz="1800" dirty="0" smtClean="0"/>
          </a:p>
          <a:p>
            <a:pPr marL="342900" indent="-342900" algn="just"/>
            <a:r>
              <a:rPr lang="sl-SI" sz="1800" dirty="0" smtClean="0"/>
              <a:t>      	a) zbirajo, odstranjujejo in predelujejo nevarne odpadke, </a:t>
            </a:r>
          </a:p>
          <a:p>
            <a:pPr marL="342900" indent="-342900" algn="just"/>
            <a:endParaRPr lang="sl-SI" sz="1800" dirty="0" smtClean="0"/>
          </a:p>
          <a:p>
            <a:pPr marL="342900" indent="-342900" algn="just"/>
            <a:r>
              <a:rPr lang="sl-SI" sz="1800" dirty="0" smtClean="0"/>
              <a:t>		b) začasno, najmanj 12 mesecev skladiščijo nevarne odpadke v količini 50 ton in več.</a:t>
            </a:r>
          </a:p>
          <a:p>
            <a:pPr marL="342900" indent="-342900" algn="just"/>
            <a:endParaRPr lang="sl-SI" sz="1800" dirty="0" smtClean="0">
              <a:solidFill>
                <a:srgbClr val="FFFF00"/>
              </a:solidFill>
            </a:endParaRPr>
          </a:p>
          <a:p>
            <a:pPr marL="342900" indent="-342900" algn="just"/>
            <a:r>
              <a:rPr lang="sl-SI" sz="1800" dirty="0" smtClean="0">
                <a:solidFill>
                  <a:srgbClr val="FFFF00"/>
                </a:solidFill>
              </a:rPr>
              <a:t>     Preventivne ukrepe nalaga zakonodaja iz področja okolja, graditve in varstva pred požarom.</a:t>
            </a:r>
            <a:endParaRPr lang="sl-SI" sz="2000" dirty="0">
              <a:solidFill>
                <a:srgbClr val="FFFF00"/>
              </a:solidFill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851648" cy="432048"/>
          </a:xfrm>
        </p:spPr>
        <p:txBody>
          <a:bodyPr>
            <a:noAutofit/>
          </a:bodyPr>
          <a:lstStyle/>
          <a:p>
            <a:pPr algn="ctr"/>
            <a:r>
              <a:rPr lang="sl-SI" sz="2800" dirty="0" smtClean="0"/>
              <a:t>UREDBA o vsebini in izdelavi načrtov zaščite in reševanja</a:t>
            </a:r>
            <a:endParaRPr lang="sl-SI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3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7854696" cy="4896544"/>
          </a:xfrm>
        </p:spPr>
        <p:txBody>
          <a:bodyPr>
            <a:normAutofit/>
          </a:bodyPr>
          <a:lstStyle/>
          <a:p>
            <a:pPr algn="just"/>
            <a:endParaRPr lang="sl-SI" sz="1800" dirty="0" smtClean="0"/>
          </a:p>
          <a:p>
            <a:pPr marL="342900" indent="-342900" algn="just"/>
            <a:r>
              <a:rPr lang="sl-SI" sz="1800" dirty="0" smtClean="0"/>
              <a:t>      	</a:t>
            </a:r>
            <a:r>
              <a:rPr lang="sl-SI" sz="1800" dirty="0" smtClean="0">
                <a:latin typeface="+mj-lt"/>
              </a:rPr>
              <a:t>1. UTEMELJITEV </a:t>
            </a:r>
          </a:p>
          <a:p>
            <a:pPr marL="342900" indent="-342900" algn="just"/>
            <a:endParaRPr lang="sl-SI" sz="1800" dirty="0" smtClean="0">
              <a:latin typeface="+mj-lt"/>
            </a:endParaRPr>
          </a:p>
          <a:p>
            <a:pPr marL="342900" indent="-342900" algn="just"/>
            <a:r>
              <a:rPr lang="sl-SI" sz="1800" dirty="0" smtClean="0">
                <a:latin typeface="+mj-lt"/>
              </a:rPr>
              <a:t>1.1 </a:t>
            </a:r>
            <a:r>
              <a:rPr lang="sl-SI" sz="1800" dirty="0" smtClean="0">
                <a:latin typeface="+mj-lt"/>
              </a:rPr>
              <a:t>Uvod </a:t>
            </a:r>
          </a:p>
          <a:p>
            <a:pPr marL="342900" indent="-342900" algn="just"/>
            <a:r>
              <a:rPr lang="sl-SI" sz="1800" dirty="0" smtClean="0">
                <a:latin typeface="+mj-lt"/>
              </a:rPr>
              <a:t>1.2 </a:t>
            </a:r>
            <a:r>
              <a:rPr lang="sl-SI" sz="1800" dirty="0" smtClean="0">
                <a:latin typeface="+mj-lt"/>
              </a:rPr>
              <a:t>Splošno o </a:t>
            </a:r>
            <a:r>
              <a:rPr lang="sl-SI" sz="1800" dirty="0" smtClean="0">
                <a:latin typeface="+mj-lt"/>
              </a:rPr>
              <a:t>orožju </a:t>
            </a:r>
            <a:r>
              <a:rPr lang="sl-SI" sz="1800" dirty="0" smtClean="0">
                <a:latin typeface="+mj-lt"/>
              </a:rPr>
              <a:t>in sredstvih za </a:t>
            </a:r>
            <a:r>
              <a:rPr lang="sl-SI" sz="1800" dirty="0" smtClean="0">
                <a:latin typeface="+mj-lt"/>
              </a:rPr>
              <a:t>množično </a:t>
            </a:r>
            <a:r>
              <a:rPr lang="sl-SI" sz="1800" dirty="0" smtClean="0">
                <a:latin typeface="+mj-lt"/>
              </a:rPr>
              <a:t>uničevanje </a:t>
            </a:r>
          </a:p>
          <a:p>
            <a:pPr marL="342900" indent="-342900" algn="just"/>
            <a:r>
              <a:rPr lang="sl-SI" sz="1800" dirty="0" smtClean="0">
                <a:latin typeface="+mj-lt"/>
              </a:rPr>
              <a:t>1.3 Ogroženost </a:t>
            </a:r>
            <a:r>
              <a:rPr lang="sl-SI" sz="1800" dirty="0" smtClean="0">
                <a:latin typeface="+mj-lt"/>
              </a:rPr>
              <a:t>RS zaradi uporabe </a:t>
            </a:r>
            <a:r>
              <a:rPr lang="sl-SI" sz="1800" dirty="0" smtClean="0">
                <a:latin typeface="+mj-lt"/>
              </a:rPr>
              <a:t>orožij </a:t>
            </a:r>
            <a:r>
              <a:rPr lang="sl-SI" sz="1800" dirty="0" smtClean="0">
                <a:latin typeface="+mj-lt"/>
              </a:rPr>
              <a:t>ali sredstev za </a:t>
            </a:r>
            <a:r>
              <a:rPr lang="sl-SI" sz="1800" dirty="0" smtClean="0">
                <a:latin typeface="+mj-lt"/>
              </a:rPr>
              <a:t>množično </a:t>
            </a:r>
            <a:r>
              <a:rPr lang="sl-SI" sz="1800" dirty="0" smtClean="0">
                <a:latin typeface="+mj-lt"/>
              </a:rPr>
              <a:t>uničevanje v teroristične namene ter klasičnih terorističnih napadov </a:t>
            </a:r>
          </a:p>
          <a:p>
            <a:pPr marL="342900" indent="-342900" algn="just"/>
            <a:r>
              <a:rPr lang="sl-SI" sz="1800" dirty="0" smtClean="0">
                <a:latin typeface="+mj-lt"/>
              </a:rPr>
              <a:t>1.4 Možne </a:t>
            </a:r>
            <a:r>
              <a:rPr lang="sl-SI" sz="1800" dirty="0" smtClean="0">
                <a:latin typeface="+mj-lt"/>
              </a:rPr>
              <a:t>posledice uporabe </a:t>
            </a:r>
            <a:r>
              <a:rPr lang="sl-SI" sz="1800" dirty="0" smtClean="0">
                <a:latin typeface="+mj-lt"/>
              </a:rPr>
              <a:t>orožja </a:t>
            </a:r>
            <a:r>
              <a:rPr lang="sl-SI" sz="1800" dirty="0" smtClean="0">
                <a:latin typeface="+mj-lt"/>
              </a:rPr>
              <a:t>ali sredstev za </a:t>
            </a:r>
            <a:r>
              <a:rPr lang="sl-SI" sz="1800" dirty="0" smtClean="0">
                <a:latin typeface="+mj-lt"/>
              </a:rPr>
              <a:t>množično </a:t>
            </a:r>
            <a:r>
              <a:rPr lang="sl-SI" sz="1800" dirty="0" smtClean="0">
                <a:latin typeface="+mj-lt"/>
              </a:rPr>
              <a:t>uničevanje v teroristične namene </a:t>
            </a:r>
          </a:p>
          <a:p>
            <a:pPr marL="342900" indent="-342900" algn="just"/>
            <a:r>
              <a:rPr lang="sl-SI" sz="1800" dirty="0" smtClean="0">
                <a:latin typeface="+mj-lt"/>
              </a:rPr>
              <a:t>1.5 Možne </a:t>
            </a:r>
            <a:r>
              <a:rPr lang="sl-SI" sz="1800" dirty="0" smtClean="0">
                <a:latin typeface="+mj-lt"/>
              </a:rPr>
              <a:t>posledice terorističnih napadov s klasičnimi sredstvi </a:t>
            </a:r>
          </a:p>
          <a:p>
            <a:pPr marL="342900" indent="-342900" algn="just"/>
            <a:r>
              <a:rPr lang="sl-SI" sz="1800" dirty="0" smtClean="0">
                <a:latin typeface="+mj-lt"/>
              </a:rPr>
              <a:t>1.6 </a:t>
            </a:r>
            <a:r>
              <a:rPr lang="sl-SI" sz="1800" dirty="0" smtClean="0">
                <a:latin typeface="+mj-lt"/>
              </a:rPr>
              <a:t>Sklepne ugotovitve </a:t>
            </a:r>
            <a:endParaRPr lang="sl-SI" sz="1800" dirty="0" smtClean="0">
              <a:latin typeface="+mj-lt"/>
            </a:endParaRPr>
          </a:p>
          <a:p>
            <a:pPr marL="342900" indent="-342900" algn="just"/>
            <a:r>
              <a:rPr lang="sl-SI" sz="1800" dirty="0" smtClean="0"/>
              <a:t>		</a:t>
            </a:r>
          </a:p>
          <a:p>
            <a:pPr marL="342900" indent="-342900" algn="just"/>
            <a:endParaRPr lang="sl-SI" sz="2000" dirty="0">
              <a:solidFill>
                <a:srgbClr val="FFFF00"/>
              </a:solidFill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851648" cy="432048"/>
          </a:xfrm>
        </p:spPr>
        <p:txBody>
          <a:bodyPr>
            <a:noAutofit/>
          </a:bodyPr>
          <a:lstStyle/>
          <a:p>
            <a:pPr algn="ctr"/>
            <a:r>
              <a:rPr lang="sl-SI" sz="2800" dirty="0" smtClean="0"/>
              <a:t>Državni načrt </a:t>
            </a:r>
            <a:r>
              <a:rPr lang="sl-SI" sz="2800" dirty="0" smtClean="0"/>
              <a:t>zaščite in </a:t>
            </a:r>
            <a:r>
              <a:rPr lang="sl-SI" sz="2800" dirty="0" smtClean="0"/>
              <a:t>reševanja (10)</a:t>
            </a:r>
            <a:endParaRPr lang="sl-SI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3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7854696" cy="4896544"/>
          </a:xfrm>
        </p:spPr>
        <p:txBody>
          <a:bodyPr>
            <a:normAutofit/>
          </a:bodyPr>
          <a:lstStyle/>
          <a:p>
            <a:pPr marL="342900" indent="-342900" algn="just"/>
            <a:endParaRPr lang="sl-SI" sz="1800" dirty="0" smtClean="0"/>
          </a:p>
          <a:p>
            <a:pPr marL="342900" indent="-342900" algn="just"/>
            <a:r>
              <a:rPr lang="sl-SI" sz="1800" dirty="0" smtClean="0">
                <a:latin typeface="+mj-lt"/>
              </a:rPr>
              <a:t>2. OBSEG NAČRTOVANJA </a:t>
            </a:r>
            <a:endParaRPr lang="sl-SI" sz="1800" dirty="0" smtClean="0">
              <a:latin typeface="+mj-lt"/>
            </a:endParaRPr>
          </a:p>
          <a:p>
            <a:pPr marL="342900" indent="-342900" algn="just"/>
            <a:endParaRPr lang="sl-SI" sz="1800" dirty="0" smtClean="0">
              <a:latin typeface="+mj-lt"/>
            </a:endParaRPr>
          </a:p>
          <a:p>
            <a:pPr marL="342900" indent="-342900" algn="just"/>
            <a:r>
              <a:rPr lang="sl-SI" sz="1800" dirty="0" smtClean="0">
                <a:latin typeface="+mj-lt"/>
              </a:rPr>
              <a:t>2.1 </a:t>
            </a:r>
            <a:r>
              <a:rPr lang="sl-SI" sz="1800" dirty="0" smtClean="0">
                <a:latin typeface="+mj-lt"/>
              </a:rPr>
              <a:t>Temeljne ravni </a:t>
            </a:r>
            <a:r>
              <a:rPr lang="sl-SI" sz="1800" dirty="0" smtClean="0">
                <a:latin typeface="+mj-lt"/>
              </a:rPr>
              <a:t>načrtovanja</a:t>
            </a:r>
          </a:p>
          <a:p>
            <a:pPr marL="342900" indent="-342900" algn="just"/>
            <a:r>
              <a:rPr lang="sl-SI" sz="1800" dirty="0" smtClean="0">
                <a:latin typeface="+mj-lt"/>
              </a:rPr>
              <a:t>	</a:t>
            </a:r>
            <a:r>
              <a:rPr lang="sl-SI" sz="1600" dirty="0" smtClean="0">
                <a:latin typeface="+mj-lt"/>
              </a:rPr>
              <a:t>-  kdo ga izdela </a:t>
            </a:r>
          </a:p>
          <a:p>
            <a:pPr marL="342900" indent="-342900" algn="just"/>
            <a:r>
              <a:rPr lang="sl-SI" sz="1600" dirty="0" smtClean="0">
                <a:latin typeface="+mj-lt"/>
              </a:rPr>
              <a:t>	</a:t>
            </a:r>
            <a:r>
              <a:rPr lang="sl-SI" sz="1600" dirty="0" smtClean="0">
                <a:latin typeface="+mj-lt"/>
              </a:rPr>
              <a:t>-  določitev temeljnega načrta</a:t>
            </a:r>
          </a:p>
          <a:p>
            <a:pPr marL="342900" indent="-342900" algn="just"/>
            <a:r>
              <a:rPr lang="sl-SI" sz="1600" dirty="0" smtClean="0">
                <a:latin typeface="+mj-lt"/>
              </a:rPr>
              <a:t>	</a:t>
            </a:r>
            <a:r>
              <a:rPr lang="sl-SI" sz="1600" dirty="0" smtClean="0">
                <a:latin typeface="+mj-lt"/>
              </a:rPr>
              <a:t>-  načrtovanje ukrepov na različnih ravneh (nosilci)</a:t>
            </a:r>
            <a:endParaRPr lang="sl-SI" sz="1600" dirty="0" smtClean="0">
              <a:latin typeface="+mj-lt"/>
            </a:endParaRPr>
          </a:p>
          <a:p>
            <a:pPr marL="342900" indent="-342900" algn="just"/>
            <a:r>
              <a:rPr lang="sl-SI" sz="1800" dirty="0" smtClean="0">
                <a:latin typeface="+mj-lt"/>
              </a:rPr>
              <a:t>2.2 </a:t>
            </a:r>
            <a:r>
              <a:rPr lang="sl-SI" sz="1800" dirty="0" smtClean="0">
                <a:latin typeface="+mj-lt"/>
              </a:rPr>
              <a:t>Načela zaščite, reševanja in pomoči </a:t>
            </a:r>
            <a:endParaRPr lang="sl-SI" sz="1800" dirty="0" smtClean="0">
              <a:latin typeface="+mj-lt"/>
            </a:endParaRPr>
          </a:p>
          <a:p>
            <a:pPr marL="342900" indent="-342900" algn="just"/>
            <a:r>
              <a:rPr lang="sl-SI" sz="1800" dirty="0" smtClean="0">
                <a:latin typeface="+mj-lt"/>
              </a:rPr>
              <a:t>	</a:t>
            </a:r>
            <a:r>
              <a:rPr lang="sl-SI" sz="1600" dirty="0" smtClean="0">
                <a:latin typeface="+mj-lt"/>
              </a:rPr>
              <a:t>- načelo pravice do varstva</a:t>
            </a:r>
          </a:p>
          <a:p>
            <a:pPr marL="342900" indent="-342900" algn="just"/>
            <a:r>
              <a:rPr lang="sl-SI" sz="1600" dirty="0" smtClean="0">
                <a:latin typeface="+mj-lt"/>
              </a:rPr>
              <a:t>	</a:t>
            </a:r>
            <a:r>
              <a:rPr lang="sl-SI" sz="1600" dirty="0" smtClean="0">
                <a:latin typeface="+mj-lt"/>
              </a:rPr>
              <a:t>- načelo pomoči</a:t>
            </a:r>
          </a:p>
          <a:p>
            <a:pPr marL="342900" indent="-342900" algn="just"/>
            <a:r>
              <a:rPr lang="sl-SI" sz="1600" dirty="0" smtClean="0">
                <a:latin typeface="+mj-lt"/>
              </a:rPr>
              <a:t>	</a:t>
            </a:r>
            <a:r>
              <a:rPr lang="sl-SI" sz="1600" dirty="0" smtClean="0">
                <a:latin typeface="+mj-lt"/>
              </a:rPr>
              <a:t>- načelo javnosti</a:t>
            </a:r>
          </a:p>
          <a:p>
            <a:pPr marL="342900" indent="-342900" algn="just"/>
            <a:r>
              <a:rPr lang="sl-SI" sz="1600" dirty="0" smtClean="0">
                <a:latin typeface="+mj-lt"/>
              </a:rPr>
              <a:t>	</a:t>
            </a:r>
            <a:r>
              <a:rPr lang="sl-SI" sz="1600" dirty="0" smtClean="0">
                <a:latin typeface="+mj-lt"/>
              </a:rPr>
              <a:t>- načelo preventive</a:t>
            </a:r>
          </a:p>
          <a:p>
            <a:pPr marL="342900" indent="-342900" algn="just"/>
            <a:r>
              <a:rPr lang="sl-SI" sz="1600" dirty="0" smtClean="0">
                <a:latin typeface="+mj-lt"/>
              </a:rPr>
              <a:t>	</a:t>
            </a:r>
            <a:r>
              <a:rPr lang="sl-SI" sz="1600" dirty="0" smtClean="0">
                <a:latin typeface="+mj-lt"/>
              </a:rPr>
              <a:t>- načelo postopnosti pri uporabi sil</a:t>
            </a:r>
          </a:p>
          <a:p>
            <a:pPr marL="342900" indent="-342900" algn="just"/>
            <a:r>
              <a:rPr lang="sl-SI" sz="1600" dirty="0" smtClean="0">
                <a:latin typeface="+mj-lt"/>
              </a:rPr>
              <a:t>	</a:t>
            </a:r>
            <a:r>
              <a:rPr lang="sl-SI" sz="1600" dirty="0" smtClean="0">
                <a:latin typeface="+mj-lt"/>
              </a:rPr>
              <a:t>- načelo zakonitosti</a:t>
            </a:r>
          </a:p>
          <a:p>
            <a:pPr marL="342900" indent="-342900" algn="just"/>
            <a:r>
              <a:rPr lang="sl-SI" sz="1600" dirty="0" smtClean="0">
                <a:latin typeface="+mj-lt"/>
              </a:rPr>
              <a:t>	</a:t>
            </a:r>
            <a:r>
              <a:rPr lang="sl-SI" sz="1600" dirty="0" smtClean="0">
                <a:latin typeface="+mj-lt"/>
              </a:rPr>
              <a:t>- načelo varstva reševalcev in drugega osebja</a:t>
            </a:r>
            <a:r>
              <a:rPr lang="sl-SI" sz="1800" dirty="0" smtClean="0">
                <a:latin typeface="+mj-lt"/>
              </a:rPr>
              <a:t>		</a:t>
            </a:r>
          </a:p>
          <a:p>
            <a:pPr marL="342900" indent="-342900" algn="just"/>
            <a:endParaRPr lang="sl-SI" sz="2000" dirty="0">
              <a:solidFill>
                <a:srgbClr val="FFFF00"/>
              </a:solidFill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851648" cy="432048"/>
          </a:xfrm>
        </p:spPr>
        <p:txBody>
          <a:bodyPr>
            <a:noAutofit/>
          </a:bodyPr>
          <a:lstStyle/>
          <a:p>
            <a:pPr algn="ctr"/>
            <a:r>
              <a:rPr lang="sl-SI" sz="2800" dirty="0" smtClean="0"/>
              <a:t>Državni načrt </a:t>
            </a:r>
            <a:r>
              <a:rPr lang="sl-SI" sz="2800" dirty="0" smtClean="0"/>
              <a:t>zaščite in </a:t>
            </a:r>
            <a:r>
              <a:rPr lang="sl-SI" sz="2800" dirty="0" smtClean="0"/>
              <a:t>reševanja (10)</a:t>
            </a:r>
            <a:endParaRPr lang="sl-SI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3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7854696" cy="4896544"/>
          </a:xfrm>
        </p:spPr>
        <p:txBody>
          <a:bodyPr>
            <a:normAutofit/>
          </a:bodyPr>
          <a:lstStyle/>
          <a:p>
            <a:pPr marL="342900" indent="-342900" algn="just"/>
            <a:endParaRPr lang="sl-SI" sz="1800" dirty="0" smtClean="0"/>
          </a:p>
          <a:p>
            <a:pPr marL="342900" indent="-342900" algn="just"/>
            <a:r>
              <a:rPr lang="sl-SI" sz="1800" dirty="0" smtClean="0"/>
              <a:t> </a:t>
            </a:r>
            <a:r>
              <a:rPr lang="sl-SI" sz="1800" dirty="0" smtClean="0">
                <a:latin typeface="+mj-lt"/>
              </a:rPr>
              <a:t>3.  KONCEPT </a:t>
            </a:r>
            <a:r>
              <a:rPr lang="sl-SI" sz="1800" dirty="0" smtClean="0">
                <a:latin typeface="+mj-lt"/>
              </a:rPr>
              <a:t>ZAŠČITE IN REŠEVANJA OB UPORABI OROŢIJ ALI SREDSTEV ZA MNOŢIČNO UNIČEVANJE V TERORISTIČNE NAMENE OZIROMA TERORISTIČNEM NAPADU S KLASIČNIMI SREDSTVI </a:t>
            </a:r>
          </a:p>
          <a:p>
            <a:pPr marL="342900" indent="-342900" algn="just"/>
            <a:endParaRPr lang="sl-SI" sz="1800" dirty="0" smtClean="0">
              <a:latin typeface="+mj-lt"/>
            </a:endParaRPr>
          </a:p>
          <a:p>
            <a:pPr marL="342900" indent="-342900" algn="just"/>
            <a:r>
              <a:rPr lang="sl-SI" sz="1800" dirty="0" smtClean="0">
                <a:latin typeface="+mj-lt"/>
              </a:rPr>
              <a:t>3.1 </a:t>
            </a:r>
            <a:r>
              <a:rPr lang="sl-SI" sz="1800" dirty="0" smtClean="0">
                <a:latin typeface="+mj-lt"/>
              </a:rPr>
              <a:t>Temeljne podmene </a:t>
            </a:r>
            <a:r>
              <a:rPr lang="sl-SI" sz="1800" dirty="0" smtClean="0">
                <a:latin typeface="+mj-lt"/>
              </a:rPr>
              <a:t>načrta</a:t>
            </a:r>
          </a:p>
          <a:p>
            <a:pPr marL="342900" indent="-342900" algn="just"/>
            <a:r>
              <a:rPr lang="sl-SI" sz="1800" dirty="0" smtClean="0">
                <a:latin typeface="+mj-lt"/>
              </a:rPr>
              <a:t>	</a:t>
            </a:r>
            <a:r>
              <a:rPr lang="sl-SI" sz="1600" dirty="0" smtClean="0">
                <a:latin typeface="+mj-lt"/>
              </a:rPr>
              <a:t>-  območje in namen, varnost, posledice, podsistemi NV, smiselna uporaba drugih načrtov,   </a:t>
            </a:r>
          </a:p>
          <a:p>
            <a:pPr marL="342900" indent="-342900" algn="just"/>
            <a:r>
              <a:rPr lang="sl-SI" sz="1600" dirty="0" smtClean="0">
                <a:latin typeface="+mj-lt"/>
              </a:rPr>
              <a:t> </a:t>
            </a:r>
            <a:r>
              <a:rPr lang="sl-SI" sz="1600" dirty="0" smtClean="0">
                <a:latin typeface="+mj-lt"/>
              </a:rPr>
              <a:t>          MDS, mednarodna pomoč</a:t>
            </a:r>
            <a:endParaRPr lang="sl-SI" sz="1600" dirty="0" smtClean="0">
              <a:latin typeface="+mj-lt"/>
            </a:endParaRPr>
          </a:p>
          <a:p>
            <a:pPr marL="342900" indent="-342900" algn="just"/>
            <a:r>
              <a:rPr lang="sl-SI" sz="1800" dirty="0" smtClean="0">
                <a:latin typeface="+mj-lt"/>
              </a:rPr>
              <a:t>3.2 </a:t>
            </a:r>
            <a:r>
              <a:rPr lang="sl-SI" sz="1800" dirty="0" smtClean="0">
                <a:latin typeface="+mj-lt"/>
              </a:rPr>
              <a:t>Zamisel izvedbe zaščite in </a:t>
            </a:r>
            <a:r>
              <a:rPr lang="sl-SI" sz="1800" dirty="0" smtClean="0">
                <a:latin typeface="+mj-lt"/>
              </a:rPr>
              <a:t>reševanja</a:t>
            </a:r>
          </a:p>
          <a:p>
            <a:pPr marL="342900" indent="-342900" algn="just"/>
            <a:r>
              <a:rPr lang="sl-SI" sz="1800" dirty="0" smtClean="0">
                <a:latin typeface="+mj-lt"/>
              </a:rPr>
              <a:t>	</a:t>
            </a:r>
            <a:r>
              <a:rPr lang="sl-SI" sz="1600" dirty="0" smtClean="0">
                <a:latin typeface="+mj-lt"/>
              </a:rPr>
              <a:t>-  do 30 min, do 6 ur in nad 24 ur </a:t>
            </a:r>
            <a:endParaRPr lang="sl-SI" sz="1600" dirty="0" smtClean="0">
              <a:latin typeface="+mj-lt"/>
            </a:endParaRPr>
          </a:p>
          <a:p>
            <a:pPr marL="342900" indent="-342900" algn="just"/>
            <a:r>
              <a:rPr lang="sl-SI" sz="1800" dirty="0" smtClean="0">
                <a:latin typeface="+mj-lt"/>
              </a:rPr>
              <a:t>3.3 </a:t>
            </a:r>
            <a:r>
              <a:rPr lang="sl-SI" sz="1800" dirty="0" smtClean="0">
                <a:latin typeface="+mj-lt"/>
              </a:rPr>
              <a:t>Uporaba načrta </a:t>
            </a:r>
            <a:endParaRPr lang="sl-SI" sz="1800" dirty="0" smtClean="0">
              <a:latin typeface="+mj-lt"/>
            </a:endParaRPr>
          </a:p>
          <a:p>
            <a:pPr marL="342900" indent="-342900" algn="just"/>
            <a:r>
              <a:rPr lang="sl-SI" sz="1600" dirty="0" smtClean="0">
                <a:solidFill>
                  <a:srgbClr val="FFFF00"/>
                </a:solidFill>
                <a:latin typeface="+mj-lt"/>
              </a:rPr>
              <a:t>	</a:t>
            </a:r>
            <a:r>
              <a:rPr lang="sl-SI" sz="1600" dirty="0" smtClean="0">
                <a:latin typeface="+mj-lt"/>
              </a:rPr>
              <a:t>-  aktiviranje načrta</a:t>
            </a:r>
          </a:p>
          <a:p>
            <a:pPr marL="342900" indent="-342900" algn="just"/>
            <a:r>
              <a:rPr lang="sl-SI" sz="1600" dirty="0" smtClean="0">
                <a:latin typeface="+mj-lt"/>
              </a:rPr>
              <a:t>	</a:t>
            </a:r>
            <a:r>
              <a:rPr lang="sl-SI" sz="1600" dirty="0" smtClean="0">
                <a:latin typeface="+mj-lt"/>
              </a:rPr>
              <a:t>-  uporaba ukrepov iz drugih načrtov ali celotnega načrta</a:t>
            </a:r>
            <a:endParaRPr lang="sl-SI" sz="1600" dirty="0">
              <a:latin typeface="+mj-lt"/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851648" cy="432048"/>
          </a:xfrm>
        </p:spPr>
        <p:txBody>
          <a:bodyPr>
            <a:noAutofit/>
          </a:bodyPr>
          <a:lstStyle/>
          <a:p>
            <a:pPr algn="ctr"/>
            <a:r>
              <a:rPr lang="sl-SI" sz="2800" dirty="0" smtClean="0"/>
              <a:t>Državni načrt </a:t>
            </a:r>
            <a:r>
              <a:rPr lang="sl-SI" sz="2800" dirty="0" smtClean="0"/>
              <a:t>zaščite in </a:t>
            </a:r>
            <a:r>
              <a:rPr lang="sl-SI" sz="2800" dirty="0" smtClean="0"/>
              <a:t>reševanja (10)</a:t>
            </a:r>
            <a:endParaRPr lang="sl-SI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3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7854696" cy="4896544"/>
          </a:xfrm>
        </p:spPr>
        <p:txBody>
          <a:bodyPr>
            <a:normAutofit/>
          </a:bodyPr>
          <a:lstStyle/>
          <a:p>
            <a:pPr marL="342900" indent="-342900" algn="just"/>
            <a:endParaRPr lang="sl-SI" sz="1800" dirty="0" smtClean="0">
              <a:latin typeface="+mj-lt"/>
            </a:endParaRPr>
          </a:p>
          <a:p>
            <a:pPr marL="342900" indent="-342900" algn="just"/>
            <a:r>
              <a:rPr lang="sl-SI" sz="1800" dirty="0" smtClean="0">
                <a:latin typeface="+mj-lt"/>
              </a:rPr>
              <a:t> 4. SILE, SREDSTVA IN VIRI ZA IZVAJANJE NAČRTA </a:t>
            </a:r>
          </a:p>
          <a:p>
            <a:pPr marL="342900" indent="-342900" algn="just"/>
            <a:endParaRPr lang="sl-SI" sz="1800" dirty="0" smtClean="0">
              <a:latin typeface="+mj-lt"/>
            </a:endParaRPr>
          </a:p>
          <a:p>
            <a:pPr marL="342900" indent="-342900" algn="just"/>
            <a:r>
              <a:rPr lang="sl-SI" sz="1800" dirty="0" smtClean="0">
                <a:latin typeface="+mj-lt"/>
              </a:rPr>
              <a:t>4.1 </a:t>
            </a:r>
            <a:r>
              <a:rPr lang="sl-SI" sz="1800" dirty="0" smtClean="0">
                <a:latin typeface="+mj-lt"/>
              </a:rPr>
              <a:t>Pregled organov in organizacij, ki sodelujejo pri izvedbi nalog iz </a:t>
            </a:r>
            <a:r>
              <a:rPr lang="sl-SI" sz="1800" dirty="0" smtClean="0">
                <a:latin typeface="+mj-lt"/>
              </a:rPr>
              <a:t>državne  </a:t>
            </a:r>
          </a:p>
          <a:p>
            <a:pPr marL="342900" indent="-342900" algn="just"/>
            <a:r>
              <a:rPr lang="sl-SI" sz="1800" dirty="0" smtClean="0">
                <a:latin typeface="+mj-lt"/>
              </a:rPr>
              <a:t> </a:t>
            </a:r>
            <a:r>
              <a:rPr lang="sl-SI" sz="1800" dirty="0" smtClean="0">
                <a:latin typeface="+mj-lt"/>
              </a:rPr>
              <a:t>     pristojnosti </a:t>
            </a:r>
          </a:p>
          <a:p>
            <a:pPr marL="342900" indent="-342900" algn="just"/>
            <a:r>
              <a:rPr lang="sl-SI" sz="1800" dirty="0" smtClean="0">
                <a:latin typeface="+mj-lt"/>
              </a:rPr>
              <a:t>	</a:t>
            </a:r>
            <a:r>
              <a:rPr lang="sl-SI" sz="1800" dirty="0" smtClean="0">
                <a:latin typeface="+mj-lt"/>
              </a:rPr>
              <a:t>- določitev enot in služb, ki se aktivirajo v vseh treh fazah</a:t>
            </a:r>
          </a:p>
          <a:p>
            <a:pPr marL="342900" indent="-342900" algn="just"/>
            <a:r>
              <a:rPr lang="sl-SI" sz="1800" dirty="0" smtClean="0">
                <a:latin typeface="+mj-lt"/>
              </a:rPr>
              <a:t>	</a:t>
            </a:r>
            <a:r>
              <a:rPr lang="sl-SI" sz="1800" dirty="0" smtClean="0">
                <a:latin typeface="+mj-lt"/>
              </a:rPr>
              <a:t>- določitev materialno tehničnih sredstev (MTS) (državne rezerve, blagovne  </a:t>
            </a:r>
          </a:p>
          <a:p>
            <a:pPr marL="342900" indent="-342900" algn="just"/>
            <a:r>
              <a:rPr lang="sl-SI" sz="1800" dirty="0" smtClean="0">
                <a:latin typeface="+mj-lt"/>
              </a:rPr>
              <a:t> </a:t>
            </a:r>
            <a:r>
              <a:rPr lang="sl-SI" sz="1800" dirty="0" smtClean="0">
                <a:latin typeface="+mj-lt"/>
              </a:rPr>
              <a:t>        </a:t>
            </a:r>
            <a:r>
              <a:rPr lang="sl-SI" sz="1800" dirty="0" smtClean="0">
                <a:latin typeface="+mj-lt"/>
              </a:rPr>
              <a:t>rezerve)</a:t>
            </a:r>
          </a:p>
          <a:p>
            <a:pPr marL="342900" indent="-342900" algn="just"/>
            <a:r>
              <a:rPr lang="sl-SI" sz="1800" dirty="0" smtClean="0">
                <a:latin typeface="+mj-lt"/>
              </a:rPr>
              <a:t>	</a:t>
            </a:r>
            <a:r>
              <a:rPr lang="sl-SI" sz="1800" dirty="0" smtClean="0">
                <a:latin typeface="+mj-lt"/>
              </a:rPr>
              <a:t>- predvidena finančna sredstva (kdo krije stroške)</a:t>
            </a:r>
            <a:endParaRPr lang="sl-SI" sz="1600" dirty="0">
              <a:latin typeface="+mj-lt"/>
            </a:endParaRPr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851648" cy="432048"/>
          </a:xfrm>
        </p:spPr>
        <p:txBody>
          <a:bodyPr>
            <a:noAutofit/>
          </a:bodyPr>
          <a:lstStyle/>
          <a:p>
            <a:pPr algn="ctr"/>
            <a:r>
              <a:rPr lang="sl-SI" sz="2800" dirty="0" smtClean="0"/>
              <a:t>Državni načrt </a:t>
            </a:r>
            <a:r>
              <a:rPr lang="sl-SI" sz="2800" dirty="0" smtClean="0"/>
              <a:t>zaščite in </a:t>
            </a:r>
            <a:r>
              <a:rPr lang="sl-SI" sz="2800" dirty="0" smtClean="0"/>
              <a:t>reševanja (10)</a:t>
            </a:r>
            <a:endParaRPr lang="sl-SI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240</TotalTime>
  <Words>720</Words>
  <Application>Microsoft Office PowerPoint</Application>
  <PresentationFormat>Diaprojekcija na zaslonu (4:3)</PresentationFormat>
  <Paragraphs>169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19</vt:i4>
      </vt:variant>
    </vt:vector>
  </HeadingPairs>
  <TitlesOfParts>
    <vt:vector size="20" baseType="lpstr">
      <vt:lpstr>Potek</vt:lpstr>
      <vt:lpstr>Odpadki DA samo NE na mojem dvorišču</vt:lpstr>
      <vt:lpstr>UREDBA o vsebini in izdelavi načrtov zaščite in reševanja</vt:lpstr>
      <vt:lpstr>UREDBA o vsebini in izdelavi načrtov zaščite in reševanja</vt:lpstr>
      <vt:lpstr>UREDBA o vsebini in izdelavi načrtov zaščite in reševanja</vt:lpstr>
      <vt:lpstr>UREDBA o vsebini in izdelavi načrtov zaščite in reševanja</vt:lpstr>
      <vt:lpstr>Državni načrt zaščite in reševanja (10)</vt:lpstr>
      <vt:lpstr>Državni načrt zaščite in reševanja (10)</vt:lpstr>
      <vt:lpstr>Državni načrt zaščite in reševanja (10)</vt:lpstr>
      <vt:lpstr>Državni načrt zaščite in reševanja (10)</vt:lpstr>
      <vt:lpstr>Državni načrt zaščite in reševanja (10)</vt:lpstr>
      <vt:lpstr>Državni načrt zaščite in reševanja (10)</vt:lpstr>
      <vt:lpstr>Državni načrt zaščite in reševanja (10)</vt:lpstr>
      <vt:lpstr>Državni načrt zaščite in reševanja (10)</vt:lpstr>
      <vt:lpstr>Koncept odziva na okoljske – ekološke nesreče, kot posledica požara</vt:lpstr>
      <vt:lpstr>Koncept odziva na okoljske – ekološke nesreče, kot posledica požara</vt:lpstr>
      <vt:lpstr>Koncept odziva na okoljske – ekološke nesreče, kot posledica požara</vt:lpstr>
      <vt:lpstr>Koncept odziva na okoljske – ekološke nesreče, kot posledica požara</vt:lpstr>
      <vt:lpstr>Koncept odziva na okoljske – ekološke nesreče, kot posledica požara</vt:lpstr>
      <vt:lpstr>Koncept odziva na okoljske – ekološke nesreče, kot posledica požara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Odpadki DA samo NE na mojem dvorišču</dc:title>
  <dc:creator>Srečko Šestan</dc:creator>
  <cp:lastModifiedBy>Srečko Šestan</cp:lastModifiedBy>
  <cp:revision>12</cp:revision>
  <dcterms:created xsi:type="dcterms:W3CDTF">2017-10-16T06:42:23Z</dcterms:created>
  <dcterms:modified xsi:type="dcterms:W3CDTF">2017-10-18T12:40:30Z</dcterms:modified>
</cp:coreProperties>
</file>